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Poppins Bold" charset="1" panose="00000800000000000000"/>
      <p:regular r:id="rId26"/>
    </p:embeddedFont>
    <p:embeddedFont>
      <p:font typeface="Poppins Semi-Bold" charset="1" panose="00000700000000000000"/>
      <p:regular r:id="rId27"/>
    </p:embeddedFont>
    <p:embeddedFont>
      <p:font typeface="Now Bold" charset="1" panose="00000800000000000000"/>
      <p:regular r:id="rId28"/>
    </p:embeddedFont>
    <p:embeddedFont>
      <p:font typeface="DM Sans" charset="1" panose="00000000000000000000"/>
      <p:regular r:id="rId29"/>
    </p:embeddedFont>
    <p:embeddedFont>
      <p:font typeface="DM Sans Bold" charset="1" panose="00000000000000000000"/>
      <p:regular r:id="rId30"/>
    </p:embeddedFont>
    <p:embeddedFont>
      <p:font typeface="League Spartan" charset="1" panose="00000800000000000000"/>
      <p:regular r:id="rId31"/>
    </p:embeddedFont>
    <p:embeddedFont>
      <p:font typeface="Helios Extended Bold" charset="1" panose="02000805050000020004"/>
      <p:regular r:id="rId32"/>
    </p:embeddedFont>
    <p:embeddedFont>
      <p:font typeface="Barlow SemiCondensed Bold" charset="1" panose="00000806000000000000"/>
      <p:regular r:id="rId33"/>
    </p:embeddedFont>
    <p:embeddedFont>
      <p:font typeface="Poppins" charset="1" panose="00000500000000000000"/>
      <p:regular r:id="rId34"/>
    </p:embeddedFont>
    <p:embeddedFont>
      <p:font typeface="Cabin Bold" charset="1" panose="00000800000000000000"/>
      <p:regular r:id="rId35"/>
    </p:embeddedFont>
    <p:embeddedFont>
      <p:font typeface="Sigmar One" charset="1" panose="00000500000000000000"/>
      <p:regular r:id="rId36"/>
    </p:embeddedFont>
    <p:embeddedFont>
      <p:font typeface="Helvetica World Bold" charset="1" panose="020B0800040000020004"/>
      <p:regular r:id="rId37"/>
    </p:embeddedFont>
    <p:embeddedFont>
      <p:font typeface="Helvetica World Italics" charset="1" panose="020B0500040000090004"/>
      <p:regular r:id="rId38"/>
    </p:embeddedFont>
    <p:embeddedFont>
      <p:font typeface="Barlow SemiCondensed Heavy" charset="1" panose="00000A06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image49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4.png" Type="http://schemas.openxmlformats.org/officeDocument/2006/relationships/image"/><Relationship Id="rId7" Target="../media/image55.sv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image59.png" Type="http://schemas.openxmlformats.org/officeDocument/2006/relationships/image"/><Relationship Id="rId4" Target="../media/image60.svg" Type="http://schemas.openxmlformats.org/officeDocument/2006/relationships/image"/><Relationship Id="rId5" Target="../media/image6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jpe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292491">
            <a:off x="11332011" y="3614778"/>
            <a:ext cx="1062487" cy="6734838"/>
            <a:chOff x="0" y="0"/>
            <a:chExt cx="279832" cy="17737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9832" cy="1773784"/>
            </a:xfrm>
            <a:custGeom>
              <a:avLst/>
              <a:gdLst/>
              <a:ahLst/>
              <a:cxnLst/>
              <a:rect r="r" b="b" t="t" l="l"/>
              <a:pathLst>
                <a:path h="1773784" w="279832">
                  <a:moveTo>
                    <a:pt x="0" y="0"/>
                  </a:moveTo>
                  <a:lnTo>
                    <a:pt x="279832" y="0"/>
                  </a:lnTo>
                  <a:lnTo>
                    <a:pt x="279832" y="1773784"/>
                  </a:lnTo>
                  <a:lnTo>
                    <a:pt x="0" y="1773784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79832" cy="1840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7221385">
            <a:off x="12516708" y="9752206"/>
            <a:ext cx="2523952" cy="953058"/>
            <a:chOff x="0" y="0"/>
            <a:chExt cx="1614384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4384" cy="609600"/>
            </a:xfrm>
            <a:custGeom>
              <a:avLst/>
              <a:gdLst/>
              <a:ahLst/>
              <a:cxnLst/>
              <a:rect r="r" b="b" t="t" l="l"/>
              <a:pathLst>
                <a:path h="609600" w="1614384">
                  <a:moveTo>
                    <a:pt x="203200" y="0"/>
                  </a:moveTo>
                  <a:lnTo>
                    <a:pt x="1614384" y="0"/>
                  </a:lnTo>
                  <a:lnTo>
                    <a:pt x="141118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66675"/>
              <a:ext cx="1411184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7221385">
            <a:off x="11168623" y="10272785"/>
            <a:ext cx="3837666" cy="589796"/>
            <a:chOff x="0" y="0"/>
            <a:chExt cx="2454669" cy="3772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54669" cy="377249"/>
            </a:xfrm>
            <a:custGeom>
              <a:avLst/>
              <a:gdLst/>
              <a:ahLst/>
              <a:cxnLst/>
              <a:rect r="r" b="b" t="t" l="l"/>
              <a:pathLst>
                <a:path h="377249" w="2454669">
                  <a:moveTo>
                    <a:pt x="203200" y="0"/>
                  </a:moveTo>
                  <a:lnTo>
                    <a:pt x="2454669" y="0"/>
                  </a:lnTo>
                  <a:lnTo>
                    <a:pt x="2251469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66675"/>
              <a:ext cx="2251469" cy="443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091654">
            <a:off x="9086695" y="955891"/>
            <a:ext cx="4138086" cy="589796"/>
            <a:chOff x="0" y="0"/>
            <a:chExt cx="2646825" cy="3772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46825" cy="377249"/>
            </a:xfrm>
            <a:custGeom>
              <a:avLst/>
              <a:gdLst/>
              <a:ahLst/>
              <a:cxnLst/>
              <a:rect r="r" b="b" t="t" l="l"/>
              <a:pathLst>
                <a:path h="377249" w="2646825">
                  <a:moveTo>
                    <a:pt x="203200" y="0"/>
                  </a:moveTo>
                  <a:lnTo>
                    <a:pt x="2646825" y="0"/>
                  </a:lnTo>
                  <a:lnTo>
                    <a:pt x="2443625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66675"/>
              <a:ext cx="2443625" cy="443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1710481">
            <a:off x="10894273" y="-1391231"/>
            <a:ext cx="1062487" cy="6686550"/>
            <a:chOff x="0" y="0"/>
            <a:chExt cx="279832" cy="17610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9832" cy="1761067"/>
            </a:xfrm>
            <a:custGeom>
              <a:avLst/>
              <a:gdLst/>
              <a:ahLst/>
              <a:cxnLst/>
              <a:rect r="r" b="b" t="t" l="l"/>
              <a:pathLst>
                <a:path h="1761067" w="279832">
                  <a:moveTo>
                    <a:pt x="0" y="0"/>
                  </a:moveTo>
                  <a:lnTo>
                    <a:pt x="279832" y="0"/>
                  </a:lnTo>
                  <a:lnTo>
                    <a:pt x="279832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279832" cy="1827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1744249">
            <a:off x="17183645" y="2226736"/>
            <a:ext cx="2208710" cy="14588015"/>
            <a:chOff x="0" y="0"/>
            <a:chExt cx="581718" cy="384211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530942" y="-13150"/>
            <a:ext cx="6736684" cy="2431691"/>
          </a:xfrm>
          <a:custGeom>
            <a:avLst/>
            <a:gdLst/>
            <a:ahLst/>
            <a:cxnLst/>
            <a:rect r="r" b="b" t="t" l="l"/>
            <a:pathLst>
              <a:path h="2431691" w="6736684">
                <a:moveTo>
                  <a:pt x="0" y="0"/>
                </a:moveTo>
                <a:lnTo>
                  <a:pt x="6736684" y="0"/>
                </a:lnTo>
                <a:lnTo>
                  <a:pt x="6736684" y="2431691"/>
                </a:lnTo>
                <a:lnTo>
                  <a:pt x="0" y="24316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65457" y="2609041"/>
            <a:ext cx="1280649" cy="1342752"/>
          </a:xfrm>
          <a:custGeom>
            <a:avLst/>
            <a:gdLst/>
            <a:ahLst/>
            <a:cxnLst/>
            <a:rect r="r" b="b" t="t" l="l"/>
            <a:pathLst>
              <a:path h="1342752" w="1280649">
                <a:moveTo>
                  <a:pt x="0" y="0"/>
                </a:moveTo>
                <a:lnTo>
                  <a:pt x="1280650" y="0"/>
                </a:lnTo>
                <a:lnTo>
                  <a:pt x="1280650" y="1342751"/>
                </a:lnTo>
                <a:lnTo>
                  <a:pt x="0" y="1342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046107" y="2640298"/>
            <a:ext cx="4932384" cy="1250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1539">
                <a:solidFill>
                  <a:srgbClr val="060644"/>
                </a:solidFill>
                <a:latin typeface="Poppins Bold"/>
              </a:rPr>
              <a:t>GROUP2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5854" y="4512426"/>
            <a:ext cx="9541448" cy="27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00"/>
              </a:lnSpc>
            </a:pPr>
            <a:r>
              <a:rPr lang="en-US" sz="9364">
                <a:solidFill>
                  <a:srgbClr val="060644"/>
                </a:solidFill>
                <a:latin typeface="Poppins Bold"/>
              </a:rPr>
              <a:t>STUDENT MANAGEMENT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65457" y="8063252"/>
            <a:ext cx="8237047" cy="64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4199" spc="180">
                <a:solidFill>
                  <a:srgbClr val="060644"/>
                </a:solidFill>
                <a:latin typeface="Poppins Bold"/>
              </a:rPr>
              <a:t>INS208001 : Database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8879901"/>
            <a:ext cx="9349695" cy="70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9"/>
              </a:lnSpc>
            </a:pPr>
            <a:r>
              <a:rPr lang="en-US" sz="4499" spc="193">
                <a:solidFill>
                  <a:srgbClr val="060644"/>
                </a:solidFill>
                <a:latin typeface="Poppins Semi-Bold"/>
              </a:rPr>
              <a:t>LECTURER: TS Đỗ Tiến Thành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3488031" y="849527"/>
            <a:ext cx="2432364" cy="1981271"/>
          </a:xfrm>
          <a:custGeom>
            <a:avLst/>
            <a:gdLst/>
            <a:ahLst/>
            <a:cxnLst/>
            <a:rect r="r" b="b" t="t" l="l"/>
            <a:pathLst>
              <a:path h="1981271" w="2432364">
                <a:moveTo>
                  <a:pt x="0" y="0"/>
                </a:moveTo>
                <a:lnTo>
                  <a:pt x="2432364" y="0"/>
                </a:lnTo>
                <a:lnTo>
                  <a:pt x="2432364" y="1981271"/>
                </a:lnTo>
                <a:lnTo>
                  <a:pt x="0" y="19812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272734" y="2947149"/>
            <a:ext cx="5866716" cy="3669364"/>
          </a:xfrm>
          <a:custGeom>
            <a:avLst/>
            <a:gdLst/>
            <a:ahLst/>
            <a:cxnLst/>
            <a:rect r="r" b="b" t="t" l="l"/>
            <a:pathLst>
              <a:path h="3669364" w="5866716">
                <a:moveTo>
                  <a:pt x="0" y="0"/>
                </a:moveTo>
                <a:lnTo>
                  <a:pt x="5866716" y="0"/>
                </a:lnTo>
                <a:lnTo>
                  <a:pt x="5866716" y="3669364"/>
                </a:lnTo>
                <a:lnTo>
                  <a:pt x="0" y="36693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96762" y="0"/>
            <a:ext cx="14483006" cy="10287000"/>
            <a:chOff x="0" y="0"/>
            <a:chExt cx="676641" cy="4806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6641" cy="480605"/>
            </a:xfrm>
            <a:custGeom>
              <a:avLst/>
              <a:gdLst/>
              <a:ahLst/>
              <a:cxnLst/>
              <a:rect r="r" b="b" t="t" l="l"/>
              <a:pathLst>
                <a:path h="480605" w="676641">
                  <a:moveTo>
                    <a:pt x="203200" y="0"/>
                  </a:moveTo>
                  <a:lnTo>
                    <a:pt x="676641" y="0"/>
                  </a:lnTo>
                  <a:lnTo>
                    <a:pt x="473441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FC1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473441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3678307" y="3895042"/>
            <a:ext cx="1494277" cy="0"/>
          </a:xfrm>
          <a:prstGeom prst="line">
            <a:avLst/>
          </a:prstGeom>
          <a:ln cap="flat" w="114300">
            <a:solidFill>
              <a:srgbClr val="0B13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97970" y="9036201"/>
            <a:ext cx="2780337" cy="823814"/>
            <a:chOff x="0" y="0"/>
            <a:chExt cx="1371583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1583" cy="406400"/>
            </a:xfrm>
            <a:custGeom>
              <a:avLst/>
              <a:gdLst/>
              <a:ahLst/>
              <a:cxnLst/>
              <a:rect r="r" b="b" t="t" l="l"/>
              <a:pathLst>
                <a:path h="406400" w="1371583">
                  <a:moveTo>
                    <a:pt x="1168383" y="0"/>
                  </a:moveTo>
                  <a:cubicBezTo>
                    <a:pt x="1280607" y="0"/>
                    <a:pt x="1371583" y="90976"/>
                    <a:pt x="1371583" y="203200"/>
                  </a:cubicBezTo>
                  <a:cubicBezTo>
                    <a:pt x="1371583" y="315424"/>
                    <a:pt x="1280607" y="406400"/>
                    <a:pt x="116838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371583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090426" y="0"/>
            <a:ext cx="7226805" cy="1303133"/>
            <a:chOff x="0" y="0"/>
            <a:chExt cx="3380667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33350"/>
              <a:ext cx="3177467" cy="742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Helios Extended Bold"/>
                </a:rPr>
                <a:t>   Database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555111" y="9680229"/>
            <a:ext cx="6580569" cy="838892"/>
            <a:chOff x="0" y="0"/>
            <a:chExt cx="3770039" cy="4806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770038" cy="480605"/>
            </a:xfrm>
            <a:custGeom>
              <a:avLst/>
              <a:gdLst/>
              <a:ahLst/>
              <a:cxnLst/>
              <a:rect r="r" b="b" t="t" l="l"/>
              <a:pathLst>
                <a:path h="480605" w="3770038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-331079" y="2475392"/>
            <a:ext cx="10158639" cy="1236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7"/>
              </a:lnSpc>
            </a:pPr>
            <a:r>
              <a:rPr lang="en-US" sz="7659">
                <a:solidFill>
                  <a:srgbClr val="0B1320"/>
                </a:solidFill>
                <a:latin typeface="League Spartan"/>
              </a:rPr>
              <a:t>4.1-Create table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9238904"/>
            <a:ext cx="2518877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elios Extended Bold"/>
              </a:rPr>
              <a:t>CONTINUE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480239" y="0"/>
            <a:ext cx="6254290" cy="10287000"/>
            <a:chOff x="0" y="0"/>
            <a:chExt cx="3860673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606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60673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2"/>
              <a:stretch>
                <a:fillRect l="-73436" t="0" r="-73436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97970" y="4368800"/>
            <a:ext cx="6599428" cy="1069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9"/>
              </a:lnSpc>
            </a:pPr>
            <a:r>
              <a:rPr lang="en-US" sz="5899">
                <a:solidFill>
                  <a:srgbClr val="000000"/>
                </a:solidFill>
                <a:latin typeface="Poppins"/>
              </a:rPr>
              <a:t>Let's show.</a:t>
            </a:r>
          </a:p>
        </p:txBody>
      </p:sp>
    </p:spTree>
  </p:cSld>
  <p:clrMapOvr>
    <a:masterClrMapping/>
  </p:clrMapOvr>
  <p:transition spd="fast">
    <p:wipe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547577" y="2850620"/>
            <a:ext cx="1494277" cy="0"/>
          </a:xfrm>
          <a:prstGeom prst="line">
            <a:avLst/>
          </a:prstGeom>
          <a:ln cap="flat" w="114300">
            <a:solidFill>
              <a:srgbClr val="0B13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97970" y="9036201"/>
            <a:ext cx="2780337" cy="823814"/>
            <a:chOff x="0" y="0"/>
            <a:chExt cx="1371583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1583" cy="406400"/>
            </a:xfrm>
            <a:custGeom>
              <a:avLst/>
              <a:gdLst/>
              <a:ahLst/>
              <a:cxnLst/>
              <a:rect r="r" b="b" t="t" l="l"/>
              <a:pathLst>
                <a:path h="406400" w="1371583">
                  <a:moveTo>
                    <a:pt x="1168383" y="0"/>
                  </a:moveTo>
                  <a:cubicBezTo>
                    <a:pt x="1280607" y="0"/>
                    <a:pt x="1371583" y="90976"/>
                    <a:pt x="1371583" y="203200"/>
                  </a:cubicBezTo>
                  <a:cubicBezTo>
                    <a:pt x="1371583" y="315424"/>
                    <a:pt x="1280607" y="406400"/>
                    <a:pt x="116838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371583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090426" y="0"/>
            <a:ext cx="7226805" cy="1303133"/>
            <a:chOff x="0" y="0"/>
            <a:chExt cx="3380667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33350"/>
              <a:ext cx="3177467" cy="742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Helios Extended Bold"/>
                </a:rPr>
                <a:t>   Database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-1475227" y="1556827"/>
            <a:ext cx="11663619" cy="1236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4"/>
              </a:lnSpc>
            </a:pPr>
            <a:r>
              <a:rPr lang="en-US" sz="7626">
                <a:solidFill>
                  <a:srgbClr val="0B1320"/>
                </a:solidFill>
                <a:latin typeface="League Spartan"/>
              </a:rPr>
              <a:t>4.2-Insert values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238904"/>
            <a:ext cx="2518877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elios Extended Bold"/>
              </a:rPr>
              <a:t>CONTINUE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329035" y="-316912"/>
            <a:ext cx="8958965" cy="9313047"/>
            <a:chOff x="0" y="0"/>
            <a:chExt cx="6108573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t="0" r="-28012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56869" y="3557169"/>
            <a:ext cx="659942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Poppins"/>
              </a:rPr>
              <a:t>Let's show.</a:t>
            </a:r>
          </a:p>
        </p:txBody>
      </p:sp>
    </p:spTree>
  </p:cSld>
  <p:clrMapOvr>
    <a:masterClrMapping/>
  </p:clrMapOvr>
  <p:transition spd="fast">
    <p:wipe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462529" y="3986566"/>
            <a:ext cx="1494277" cy="0"/>
          </a:xfrm>
          <a:prstGeom prst="line">
            <a:avLst/>
          </a:prstGeom>
          <a:ln cap="flat" w="114300">
            <a:solidFill>
              <a:srgbClr val="0B13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97970" y="9036201"/>
            <a:ext cx="2780337" cy="823814"/>
            <a:chOff x="0" y="0"/>
            <a:chExt cx="1371583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1583" cy="406400"/>
            </a:xfrm>
            <a:custGeom>
              <a:avLst/>
              <a:gdLst/>
              <a:ahLst/>
              <a:cxnLst/>
              <a:rect r="r" b="b" t="t" l="l"/>
              <a:pathLst>
                <a:path h="406400" w="1371583">
                  <a:moveTo>
                    <a:pt x="1168383" y="0"/>
                  </a:moveTo>
                  <a:cubicBezTo>
                    <a:pt x="1280607" y="0"/>
                    <a:pt x="1371583" y="90976"/>
                    <a:pt x="1371583" y="203200"/>
                  </a:cubicBezTo>
                  <a:cubicBezTo>
                    <a:pt x="1371583" y="315424"/>
                    <a:pt x="1280607" y="406400"/>
                    <a:pt x="116838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371583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090426" y="0"/>
            <a:ext cx="7226805" cy="1303133"/>
            <a:chOff x="0" y="0"/>
            <a:chExt cx="3380667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33350"/>
              <a:ext cx="3177467" cy="742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Helios Extended Bold"/>
                </a:rPr>
                <a:t>   Database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375054" y="9448108"/>
            <a:ext cx="6580569" cy="838892"/>
            <a:chOff x="0" y="0"/>
            <a:chExt cx="3770039" cy="4806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70038" cy="480605"/>
            </a:xfrm>
            <a:custGeom>
              <a:avLst/>
              <a:gdLst/>
              <a:ahLst/>
              <a:cxnLst/>
              <a:rect r="r" b="b" t="t" l="l"/>
              <a:pathLst>
                <a:path h="480605" w="3770038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-671197" y="1481493"/>
            <a:ext cx="13256005" cy="244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0B1320"/>
                </a:solidFill>
                <a:latin typeface="League Spartan"/>
              </a:rPr>
              <a:t>4.3-Business questions and SQL solutions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238904"/>
            <a:ext cx="2518877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elios Extended Bold"/>
              </a:rPr>
              <a:t>CONTINUE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386037" y="0"/>
            <a:ext cx="7901963" cy="9448108"/>
            <a:chOff x="0" y="0"/>
            <a:chExt cx="8603361" cy="1028674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0" t="-12765" r="0" b="-12765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021708" y="4991100"/>
            <a:ext cx="6599428" cy="98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Poppins"/>
              </a:rPr>
              <a:t>Let's show.</a:t>
            </a:r>
          </a:p>
        </p:txBody>
      </p:sp>
    </p:spTree>
  </p:cSld>
  <p:clrMapOvr>
    <a:masterClrMapping/>
  </p:clrMapOvr>
  <p:transition spd="fast">
    <p:wipe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654052"/>
            <a:ext cx="16428397" cy="2586493"/>
          </a:xfrm>
          <a:custGeom>
            <a:avLst/>
            <a:gdLst/>
            <a:ahLst/>
            <a:cxnLst/>
            <a:rect r="r" b="b" t="t" l="l"/>
            <a:pathLst>
              <a:path h="2586493" w="16428397">
                <a:moveTo>
                  <a:pt x="0" y="0"/>
                </a:moveTo>
                <a:lnTo>
                  <a:pt x="16428397" y="0"/>
                </a:lnTo>
                <a:lnTo>
                  <a:pt x="16428397" y="2586493"/>
                </a:lnTo>
                <a:lnTo>
                  <a:pt x="0" y="2586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51" r="0" b="-40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2520" y="1028700"/>
            <a:ext cx="15667800" cy="6415162"/>
          </a:xfrm>
          <a:custGeom>
            <a:avLst/>
            <a:gdLst/>
            <a:ahLst/>
            <a:cxnLst/>
            <a:rect r="r" b="b" t="t" l="l"/>
            <a:pathLst>
              <a:path h="6415162" w="15667800">
                <a:moveTo>
                  <a:pt x="0" y="0"/>
                </a:moveTo>
                <a:lnTo>
                  <a:pt x="15667799" y="0"/>
                </a:lnTo>
                <a:lnTo>
                  <a:pt x="15667799" y="6415162"/>
                </a:lnTo>
                <a:lnTo>
                  <a:pt x="0" y="6415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6478"/>
            <a:ext cx="18112904" cy="2067794"/>
          </a:xfrm>
          <a:custGeom>
            <a:avLst/>
            <a:gdLst/>
            <a:ahLst/>
            <a:cxnLst/>
            <a:rect r="r" b="b" t="t" l="l"/>
            <a:pathLst>
              <a:path h="2067794" w="18112904">
                <a:moveTo>
                  <a:pt x="0" y="0"/>
                </a:moveTo>
                <a:lnTo>
                  <a:pt x="18112904" y="0"/>
                </a:lnTo>
                <a:lnTo>
                  <a:pt x="18112904" y="2067794"/>
                </a:lnTo>
                <a:lnTo>
                  <a:pt x="0" y="2067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493" r="0" b="-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920" y="2075353"/>
            <a:ext cx="13865838" cy="8211647"/>
          </a:xfrm>
          <a:custGeom>
            <a:avLst/>
            <a:gdLst/>
            <a:ahLst/>
            <a:cxnLst/>
            <a:rect r="r" b="b" t="t" l="l"/>
            <a:pathLst>
              <a:path h="8211647" w="13865838">
                <a:moveTo>
                  <a:pt x="0" y="0"/>
                </a:moveTo>
                <a:lnTo>
                  <a:pt x="13865838" y="0"/>
                </a:lnTo>
                <a:lnTo>
                  <a:pt x="13865838" y="8211647"/>
                </a:lnTo>
                <a:lnTo>
                  <a:pt x="0" y="82116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5" t="0" r="-8981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8251" y="0"/>
            <a:ext cx="9272251" cy="10287000"/>
          </a:xfrm>
          <a:custGeom>
            <a:avLst/>
            <a:gdLst/>
            <a:ahLst/>
            <a:cxnLst/>
            <a:rect r="r" b="b" t="t" l="l"/>
            <a:pathLst>
              <a:path h="10287000" w="9272251">
                <a:moveTo>
                  <a:pt x="0" y="0"/>
                </a:moveTo>
                <a:lnTo>
                  <a:pt x="9272251" y="0"/>
                </a:lnTo>
                <a:lnTo>
                  <a:pt x="92722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52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135209"/>
            <a:ext cx="18288000" cy="4016582"/>
          </a:xfrm>
          <a:custGeom>
            <a:avLst/>
            <a:gdLst/>
            <a:ahLst/>
            <a:cxnLst/>
            <a:rect r="r" b="b" t="t" l="l"/>
            <a:pathLst>
              <a:path h="4016582" w="18288000">
                <a:moveTo>
                  <a:pt x="0" y="0"/>
                </a:moveTo>
                <a:lnTo>
                  <a:pt x="18288000" y="0"/>
                </a:lnTo>
                <a:lnTo>
                  <a:pt x="18288000" y="4016582"/>
                </a:lnTo>
                <a:lnTo>
                  <a:pt x="0" y="4016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55881" y="-719120"/>
            <a:ext cx="5284028" cy="2376761"/>
            <a:chOff x="0" y="0"/>
            <a:chExt cx="1498103" cy="6738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98103" cy="673848"/>
            </a:xfrm>
            <a:custGeom>
              <a:avLst/>
              <a:gdLst/>
              <a:ahLst/>
              <a:cxnLst/>
              <a:rect r="r" b="b" t="t" l="l"/>
              <a:pathLst>
                <a:path h="673848" w="1498103">
                  <a:moveTo>
                    <a:pt x="203200" y="0"/>
                  </a:moveTo>
                  <a:lnTo>
                    <a:pt x="1498103" y="0"/>
                  </a:lnTo>
                  <a:lnTo>
                    <a:pt x="1294903" y="673848"/>
                  </a:lnTo>
                  <a:lnTo>
                    <a:pt x="0" y="67384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76200"/>
              <a:ext cx="1294903" cy="7500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</a:pPr>
              <a:r>
                <a:rPr lang="en-US" sz="3799">
                  <a:solidFill>
                    <a:srgbClr val="00093B"/>
                  </a:solidFill>
                  <a:latin typeface="Sigmar One"/>
                </a:rPr>
                <a:t>Group 2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04513" y="-4343361"/>
            <a:ext cx="4324823" cy="6524323"/>
            <a:chOff x="0" y="0"/>
            <a:chExt cx="406400" cy="6130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613085"/>
            </a:xfrm>
            <a:custGeom>
              <a:avLst/>
              <a:gdLst/>
              <a:ahLst/>
              <a:cxnLst/>
              <a:rect r="r" b="b" t="t" l="l"/>
              <a:pathLst>
                <a:path h="613085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13085"/>
                  </a:lnTo>
                  <a:lnTo>
                    <a:pt x="0" y="61308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03200" cy="651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44656" y="4313681"/>
            <a:ext cx="11232533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51"/>
              </a:lnSpc>
            </a:pPr>
            <a:r>
              <a:rPr lang="en-US" sz="10543">
                <a:solidFill>
                  <a:srgbClr val="1B517B"/>
                </a:solidFill>
                <a:latin typeface="Barlow SemiCondensed Bold"/>
              </a:rPr>
              <a:t>V. CONCLUSION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577190" y="1647611"/>
            <a:ext cx="11376721" cy="8532541"/>
            <a:chOff x="0" y="0"/>
            <a:chExt cx="812800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542345" y="9258300"/>
            <a:ext cx="12320774" cy="8532541"/>
            <a:chOff x="0" y="0"/>
            <a:chExt cx="880247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80247" cy="609600"/>
            </a:xfrm>
            <a:custGeom>
              <a:avLst/>
              <a:gdLst/>
              <a:ahLst/>
              <a:cxnLst/>
              <a:rect r="r" b="b" t="t" l="l"/>
              <a:pathLst>
                <a:path h="609600" w="880247">
                  <a:moveTo>
                    <a:pt x="203200" y="0"/>
                  </a:moveTo>
                  <a:lnTo>
                    <a:pt x="880247" y="0"/>
                  </a:lnTo>
                  <a:lnTo>
                    <a:pt x="67704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677047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129163" y="2180962"/>
            <a:ext cx="6197812" cy="6197812"/>
            <a:chOff x="0" y="0"/>
            <a:chExt cx="8263750" cy="826375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8263750" cy="8263750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263922" y="263922"/>
              <a:ext cx="7735906" cy="7735906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Freeform 22" id="22"/>
          <p:cNvSpPr/>
          <p:nvPr/>
        </p:nvSpPr>
        <p:spPr>
          <a:xfrm flipH="false" flipV="false" rot="0">
            <a:off x="11253907" y="2800898"/>
            <a:ext cx="3944259" cy="4952836"/>
          </a:xfrm>
          <a:custGeom>
            <a:avLst/>
            <a:gdLst/>
            <a:ahLst/>
            <a:cxnLst/>
            <a:rect r="r" b="b" t="t" l="l"/>
            <a:pathLst>
              <a:path h="4952836" w="3944259">
                <a:moveTo>
                  <a:pt x="0" y="0"/>
                </a:moveTo>
                <a:lnTo>
                  <a:pt x="3944259" y="0"/>
                </a:lnTo>
                <a:lnTo>
                  <a:pt x="3944259" y="4952836"/>
                </a:lnTo>
                <a:lnTo>
                  <a:pt x="0" y="495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45787" y="-340583"/>
            <a:ext cx="1378419" cy="12079887"/>
            <a:chOff x="0" y="0"/>
            <a:chExt cx="363040" cy="31815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040" cy="3181534"/>
            </a:xfrm>
            <a:custGeom>
              <a:avLst/>
              <a:gdLst/>
              <a:ahLst/>
              <a:cxnLst/>
              <a:rect r="r" b="b" t="t" l="l"/>
              <a:pathLst>
                <a:path h="3181534" w="363040">
                  <a:moveTo>
                    <a:pt x="181520" y="0"/>
                  </a:moveTo>
                  <a:lnTo>
                    <a:pt x="181520" y="0"/>
                  </a:lnTo>
                  <a:cubicBezTo>
                    <a:pt x="281771" y="0"/>
                    <a:pt x="363040" y="81269"/>
                    <a:pt x="363040" y="181520"/>
                  </a:cubicBezTo>
                  <a:lnTo>
                    <a:pt x="363040" y="3000014"/>
                  </a:lnTo>
                  <a:cubicBezTo>
                    <a:pt x="363040" y="3100265"/>
                    <a:pt x="281771" y="3181534"/>
                    <a:pt x="181520" y="3181534"/>
                  </a:cubicBezTo>
                  <a:lnTo>
                    <a:pt x="181520" y="3181534"/>
                  </a:lnTo>
                  <a:cubicBezTo>
                    <a:pt x="81269" y="3181534"/>
                    <a:pt x="0" y="3100265"/>
                    <a:pt x="0" y="3000014"/>
                  </a:cubicBezTo>
                  <a:lnTo>
                    <a:pt x="0" y="181520"/>
                  </a:lnTo>
                  <a:cubicBezTo>
                    <a:pt x="0" y="81269"/>
                    <a:pt x="81269" y="0"/>
                    <a:pt x="18152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63040" cy="3229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5181993" y="5699361"/>
            <a:ext cx="3106007" cy="3207885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27495" t="0" r="-2749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574874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621190" y="400355"/>
            <a:ext cx="4182953" cy="4320154"/>
            <a:chOff x="0" y="0"/>
            <a:chExt cx="6350000" cy="65582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41874" t="0" r="-41874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574874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0" y="-66675"/>
            <a:ext cx="13255272" cy="4597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Strengths of the SGM System:</a:t>
            </a:r>
          </a:p>
          <a:p>
            <a:pPr algn="l" marL="431851" indent="-215925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</a:rPr>
              <a:t>Comprehensive User Management: Creates a centralized system for student and faculty data, streamlining access and management.</a:t>
            </a:r>
          </a:p>
          <a:p>
            <a:pPr algn="l" marL="431851" indent="-215925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</a:rPr>
              <a:t>Improved Organization: Provides a clear overview of academic programs, courses, and faculty, aiding informed decision-making.</a:t>
            </a:r>
          </a:p>
          <a:p>
            <a:pPr algn="l" marL="431851" indent="-215925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</a:rPr>
              <a:t>Enhanced Student Performance Tracking: Offers features for managing grades, extracurricular activities, and conduct, promoting well-rounded development.</a:t>
            </a:r>
          </a:p>
          <a:p>
            <a:pPr algn="l" marL="431851" indent="-215925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</a:rPr>
              <a:t>Financial Transparency: Tracks tuition fees, invoices, and financial aid, fostering a clear financial experience.</a:t>
            </a:r>
          </a:p>
          <a:p>
            <a:pPr algn="l" marL="431851" indent="-215925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</a:rPr>
              <a:t>Strong Communication Features: Facilitates communication between students and teachers through notifications and updates.</a:t>
            </a:r>
          </a:p>
          <a:p>
            <a:pPr algn="l" marL="431851" indent="-215925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</a:rPr>
              <a:t>Focus on Data Security: Prioritizes data protection with robust security measures.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4069272"/>
            <a:ext cx="13255272" cy="283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Weaknesses of the SGM System: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</a:rPr>
              <a:t>Limited Scope: Currently targets a single university (HCMUTE) and may not be scalable to other institutions.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</a:rPr>
              <a:t>Focus on Internal Processes: Lacks functionalities that might connect with external systems or applications.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</a:rPr>
              <a:t>Unproven Technology: As a new platform, the effectiveness and user-friendliness of SGM remain untested.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6558956"/>
            <a:ext cx="15181993" cy="389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Future Improvements for the SGM System: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</a:rPr>
              <a:t>Expand Scalability: Develop the system to accommodate multiple universities with diverse needs.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</a:rPr>
              <a:t>Integrate External Systems: Explore connections with external learning management systems or student information systems.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</a:rPr>
              <a:t>Mobile Application Development: Create a mobile app for SGM to enhance accessibility and convenience.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</a:rPr>
              <a:t>Advanced Analytics: Integrate data analytics to generate insights into student performance, course effectiveness, and resource allocation.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</a:rPr>
              <a:t>Multilingual Support: Cater to a wider audience by offering the system in multiple languages.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</a:rPr>
              <a:t>User Feedback and Improvement: Implement mechanisms to gather user feedback and continuously improve the platform.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29390" y="-514350"/>
            <a:ext cx="19946780" cy="6410741"/>
            <a:chOff x="0" y="0"/>
            <a:chExt cx="5253473" cy="1688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53473" cy="1688426"/>
            </a:xfrm>
            <a:custGeom>
              <a:avLst/>
              <a:gdLst/>
              <a:ahLst/>
              <a:cxnLst/>
              <a:rect r="r" b="b" t="t" l="l"/>
              <a:pathLst>
                <a:path h="1688426" w="5253473">
                  <a:moveTo>
                    <a:pt x="0" y="0"/>
                  </a:moveTo>
                  <a:lnTo>
                    <a:pt x="5253473" y="0"/>
                  </a:lnTo>
                  <a:lnTo>
                    <a:pt x="5253473" y="1688426"/>
                  </a:lnTo>
                  <a:lnTo>
                    <a:pt x="0" y="1688426"/>
                  </a:lnTo>
                  <a:close/>
                </a:path>
              </a:pathLst>
            </a:custGeom>
            <a:solidFill>
              <a:srgbClr val="003E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53473" cy="1726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623098" y="581025"/>
            <a:ext cx="9041804" cy="4397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70"/>
              </a:lnSpc>
              <a:spcBef>
                <a:spcPct val="0"/>
              </a:spcBef>
            </a:pPr>
            <a:r>
              <a:rPr lang="en-US" sz="23764">
                <a:solidFill>
                  <a:srgbClr val="FFFFFF"/>
                </a:solidFill>
                <a:latin typeface="Helvetica World Bold"/>
              </a:rPr>
              <a:t>Q&amp;A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8358319">
            <a:off x="13661119" y="-3685632"/>
            <a:ext cx="6492862" cy="6342564"/>
          </a:xfrm>
          <a:custGeom>
            <a:avLst/>
            <a:gdLst/>
            <a:ahLst/>
            <a:cxnLst/>
            <a:rect r="r" b="b" t="t" l="l"/>
            <a:pathLst>
              <a:path h="6342564" w="6492862">
                <a:moveTo>
                  <a:pt x="0" y="0"/>
                </a:moveTo>
                <a:lnTo>
                  <a:pt x="6492862" y="0"/>
                </a:lnTo>
                <a:lnTo>
                  <a:pt x="6492862" y="6342564"/>
                </a:lnTo>
                <a:lnTo>
                  <a:pt x="0" y="6342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343604">
            <a:off x="14966596" y="827044"/>
            <a:ext cx="1023845" cy="1054522"/>
          </a:xfrm>
          <a:custGeom>
            <a:avLst/>
            <a:gdLst/>
            <a:ahLst/>
            <a:cxnLst/>
            <a:rect r="r" b="b" t="t" l="l"/>
            <a:pathLst>
              <a:path h="1054522" w="1023845">
                <a:moveTo>
                  <a:pt x="0" y="0"/>
                </a:moveTo>
                <a:lnTo>
                  <a:pt x="1023845" y="0"/>
                </a:lnTo>
                <a:lnTo>
                  <a:pt x="1023845" y="1054523"/>
                </a:lnTo>
                <a:lnTo>
                  <a:pt x="0" y="1054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575201" y="3757055"/>
            <a:ext cx="4246821" cy="2139336"/>
          </a:xfrm>
          <a:custGeom>
            <a:avLst/>
            <a:gdLst/>
            <a:ahLst/>
            <a:cxnLst/>
            <a:rect r="r" b="b" t="t" l="l"/>
            <a:pathLst>
              <a:path h="2139336" w="4246821">
                <a:moveTo>
                  <a:pt x="0" y="0"/>
                </a:moveTo>
                <a:lnTo>
                  <a:pt x="4246821" y="0"/>
                </a:lnTo>
                <a:lnTo>
                  <a:pt x="4246821" y="2139336"/>
                </a:lnTo>
                <a:lnTo>
                  <a:pt x="0" y="2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738551">
            <a:off x="-1088709" y="-2156404"/>
            <a:ext cx="4412552" cy="4638688"/>
          </a:xfrm>
          <a:custGeom>
            <a:avLst/>
            <a:gdLst/>
            <a:ahLst/>
            <a:cxnLst/>
            <a:rect r="r" b="b" t="t" l="l"/>
            <a:pathLst>
              <a:path h="4638688" w="4412552">
                <a:moveTo>
                  <a:pt x="0" y="0"/>
                </a:moveTo>
                <a:lnTo>
                  <a:pt x="4412552" y="0"/>
                </a:lnTo>
                <a:lnTo>
                  <a:pt x="4412552" y="4638688"/>
                </a:lnTo>
                <a:lnTo>
                  <a:pt x="0" y="4638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70172" y="7643074"/>
            <a:ext cx="5090922" cy="143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82"/>
              </a:lnSpc>
              <a:spcBef>
                <a:spcPct val="0"/>
              </a:spcBef>
            </a:pPr>
            <a:r>
              <a:rPr lang="en-US" sz="1916" spc="-19" strike="noStrike" u="none">
                <a:solidFill>
                  <a:srgbClr val="5200FF"/>
                </a:solidFill>
                <a:latin typeface="Helvetica World Italics"/>
              </a:rPr>
              <a:t>Lorem ipsum dolor sit amet, consectetur adipiscing elit. Quisque facilisis tincidunt risus sit amet sagittis. Praesent tempus vitae felis maximus pretium. Mauris quam dui, scelerisque.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16628" y="7643074"/>
            <a:ext cx="5090922" cy="143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82"/>
              </a:lnSpc>
              <a:spcBef>
                <a:spcPct val="0"/>
              </a:spcBef>
            </a:pPr>
            <a:r>
              <a:rPr lang="en-US" sz="1916" spc="-19" strike="noStrike" u="none">
                <a:solidFill>
                  <a:srgbClr val="5200FF"/>
                </a:solidFill>
                <a:latin typeface="Helvetica World Italics"/>
              </a:rPr>
              <a:t>Lorem ipsum dolor sit amet, consectetur adipiscing elit. Quisque facilisis tincidunt risus sit amet sagittis. Praesent tempus vitae felis maximus pretium. Mauris quam dui, scelerisque.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49708" y="6537656"/>
            <a:ext cx="2731850" cy="84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  <a:spcBef>
                <a:spcPct val="0"/>
              </a:spcBef>
            </a:pPr>
            <a:r>
              <a:rPr lang="en-US" sz="4586">
                <a:solidFill>
                  <a:srgbClr val="5200FF"/>
                </a:solidFill>
                <a:latin typeface="Helvetica World Bold"/>
              </a:rPr>
              <a:t>Question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96164" y="6537656"/>
            <a:ext cx="2731850" cy="84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  <a:spcBef>
                <a:spcPct val="0"/>
              </a:spcBef>
            </a:pPr>
            <a:r>
              <a:rPr lang="en-US" sz="4586">
                <a:solidFill>
                  <a:srgbClr val="5200FF"/>
                </a:solidFill>
                <a:latin typeface="Helvetica World Bold"/>
              </a:rPr>
              <a:t>Answer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06988" y="7590844"/>
            <a:ext cx="2874024" cy="1398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75"/>
              </a:lnSpc>
              <a:spcBef>
                <a:spcPct val="0"/>
              </a:spcBef>
            </a:pPr>
            <a:r>
              <a:rPr lang="en-US" sz="7553">
                <a:solidFill>
                  <a:srgbClr val="5200FF"/>
                </a:solidFill>
                <a:latin typeface="Helvetica World Bold"/>
              </a:rPr>
              <a:t>-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61517" y="3063107"/>
            <a:ext cx="2772907" cy="2273181"/>
            <a:chOff x="0" y="0"/>
            <a:chExt cx="1052547" cy="862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2547" cy="862860"/>
            </a:xfrm>
            <a:custGeom>
              <a:avLst/>
              <a:gdLst/>
              <a:ahLst/>
              <a:cxnLst/>
              <a:rect r="r" b="b" t="t" l="l"/>
              <a:pathLst>
                <a:path h="862860" w="1052547">
                  <a:moveTo>
                    <a:pt x="0" y="0"/>
                  </a:moveTo>
                  <a:lnTo>
                    <a:pt x="1052547" y="0"/>
                  </a:lnTo>
                  <a:lnTo>
                    <a:pt x="1052547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52547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2415593" y="462141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132238" y="3094298"/>
            <a:ext cx="2772907" cy="2273181"/>
            <a:chOff x="0" y="0"/>
            <a:chExt cx="1052547" cy="8628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2547" cy="862860"/>
            </a:xfrm>
            <a:custGeom>
              <a:avLst/>
              <a:gdLst/>
              <a:ahLst/>
              <a:cxnLst/>
              <a:rect r="r" b="b" t="t" l="l"/>
              <a:pathLst>
                <a:path h="862860" w="1052547">
                  <a:moveTo>
                    <a:pt x="0" y="0"/>
                  </a:moveTo>
                  <a:lnTo>
                    <a:pt x="1052547" y="0"/>
                  </a:lnTo>
                  <a:lnTo>
                    <a:pt x="1052547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52547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5417129" y="462141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061517" y="5870734"/>
            <a:ext cx="2772907" cy="2252658"/>
            <a:chOff x="0" y="0"/>
            <a:chExt cx="1052547" cy="855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52547" cy="855070"/>
            </a:xfrm>
            <a:custGeom>
              <a:avLst/>
              <a:gdLst/>
              <a:ahLst/>
              <a:cxnLst/>
              <a:rect r="r" b="b" t="t" l="l"/>
              <a:pathLst>
                <a:path h="855070" w="1052547">
                  <a:moveTo>
                    <a:pt x="0" y="0"/>
                  </a:moveTo>
                  <a:lnTo>
                    <a:pt x="1052547" y="0"/>
                  </a:lnTo>
                  <a:lnTo>
                    <a:pt x="1052547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52547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2415593" y="740800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5132238" y="5870734"/>
            <a:ext cx="2772907" cy="2252658"/>
            <a:chOff x="0" y="0"/>
            <a:chExt cx="1052547" cy="8550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52547" cy="855070"/>
            </a:xfrm>
            <a:custGeom>
              <a:avLst/>
              <a:gdLst/>
              <a:ahLst/>
              <a:cxnLst/>
              <a:rect r="r" b="b" t="t" l="l"/>
              <a:pathLst>
                <a:path h="855070" w="1052547">
                  <a:moveTo>
                    <a:pt x="0" y="0"/>
                  </a:moveTo>
                  <a:lnTo>
                    <a:pt x="1052547" y="0"/>
                  </a:lnTo>
                  <a:lnTo>
                    <a:pt x="1052547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52547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5417129" y="740800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1230501" y="1600180"/>
            <a:ext cx="6992751" cy="8074770"/>
            <a:chOff x="0" y="0"/>
            <a:chExt cx="54991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1373376" y="1770662"/>
            <a:ext cx="6697476" cy="7733806"/>
            <a:chOff x="0" y="0"/>
            <a:chExt cx="54991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t="0" r="-36659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200419" y="3063107"/>
            <a:ext cx="2772907" cy="2273181"/>
            <a:chOff x="0" y="0"/>
            <a:chExt cx="1052547" cy="8628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52547" cy="862860"/>
            </a:xfrm>
            <a:custGeom>
              <a:avLst/>
              <a:gdLst/>
              <a:ahLst/>
              <a:cxnLst/>
              <a:rect r="r" b="b" t="t" l="l"/>
              <a:pathLst>
                <a:path h="862860" w="1052547">
                  <a:moveTo>
                    <a:pt x="0" y="0"/>
                  </a:moveTo>
                  <a:lnTo>
                    <a:pt x="1052547" y="0"/>
                  </a:lnTo>
                  <a:lnTo>
                    <a:pt x="1052547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052547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8485310" y="462141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986667" y="1698193"/>
            <a:ext cx="8437330" cy="12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OVERVIEW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88736" y="4711376"/>
            <a:ext cx="2318467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>
                <a:solidFill>
                  <a:srgbClr val="FFFFFF"/>
                </a:solidFill>
                <a:latin typeface="DM Sans"/>
              </a:rPr>
              <a:t>INTRODUCE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602742" y="325709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087570" y="4649629"/>
            <a:ext cx="2712799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>
                <a:solidFill>
                  <a:srgbClr val="FFFFFF"/>
                </a:solidFill>
                <a:latin typeface="DM Sans"/>
              </a:rPr>
              <a:t>BUSINESS DESCRIPTION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514876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35992" y="7582446"/>
            <a:ext cx="3423956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>
                <a:solidFill>
                  <a:srgbClr val="FFFFFF"/>
                </a:solidFill>
                <a:latin typeface="DM Sans"/>
              </a:rPr>
              <a:t>SQL STATEMENTS</a:t>
            </a:r>
          </a:p>
          <a:p>
            <a:pPr algn="ctr">
              <a:lnSpc>
                <a:spcPts val="276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2602742" y="6023267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359458" y="7502433"/>
            <a:ext cx="2318467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>
                <a:solidFill>
                  <a:srgbClr val="FFFFFF"/>
                </a:solidFill>
                <a:latin typeface="DM Sans"/>
              </a:rPr>
              <a:t>CONCLUSION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615793" y="6023267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210263" y="4684356"/>
            <a:ext cx="2763063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>
                <a:solidFill>
                  <a:srgbClr val="FFFFFF"/>
                </a:solidFill>
                <a:latin typeface="DM Sans"/>
              </a:rPr>
              <a:t>ERD AND RELATION SCHEMA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677909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</p:spTree>
  </p:cSld>
  <p:clrMapOvr>
    <a:masterClrMapping/>
  </p:clrMapOvr>
  <p:transition spd="fast">
    <p:wipe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584" r="0" b="-77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02611" y="1872072"/>
            <a:ext cx="1194811" cy="1136564"/>
          </a:xfrm>
          <a:custGeom>
            <a:avLst/>
            <a:gdLst/>
            <a:ahLst/>
            <a:cxnLst/>
            <a:rect r="r" b="b" t="t" l="l"/>
            <a:pathLst>
              <a:path h="1136564" w="1194811">
                <a:moveTo>
                  <a:pt x="0" y="0"/>
                </a:moveTo>
                <a:lnTo>
                  <a:pt x="1194811" y="0"/>
                </a:lnTo>
                <a:lnTo>
                  <a:pt x="1194811" y="1136564"/>
                </a:lnTo>
                <a:lnTo>
                  <a:pt x="0" y="11365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571" t="0" r="-357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67806" y="6715066"/>
            <a:ext cx="9669610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27"/>
              </a:lnSpc>
            </a:pPr>
            <a:r>
              <a:rPr lang="en-US" sz="15023">
                <a:solidFill>
                  <a:srgbClr val="FFFFFF"/>
                </a:solidFill>
                <a:latin typeface="Barlow SemiCondensed Heavy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9974" y="738597"/>
            <a:ext cx="4580975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>
                <a:solidFill>
                  <a:srgbClr val="FFFFFF"/>
                </a:solidFill>
                <a:latin typeface="Poppins Bold"/>
              </a:rPr>
              <a:t>GROUP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21129" y="8734425"/>
            <a:ext cx="623817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Poppins Bold"/>
              </a:rPr>
              <a:t>FOR LISTENING 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038619"/>
            <a:chOff x="0" y="0"/>
            <a:chExt cx="4816593" cy="15904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90418"/>
            </a:xfrm>
            <a:custGeom>
              <a:avLst/>
              <a:gdLst/>
              <a:ahLst/>
              <a:cxnLst/>
              <a:rect r="r" b="b" t="t" l="l"/>
              <a:pathLst>
                <a:path h="159041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90418"/>
                  </a:lnTo>
                  <a:lnTo>
                    <a:pt x="0" y="1590418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1657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534258" y="4235592"/>
            <a:ext cx="7998732" cy="0"/>
          </a:xfrm>
          <a:prstGeom prst="line">
            <a:avLst/>
          </a:prstGeom>
          <a:ln cap="flat" w="1143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320480" y="1028700"/>
            <a:ext cx="2754317" cy="275431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FC1D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471885" y="1180110"/>
            <a:ext cx="2451508" cy="2451498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5348" t="0" r="-4744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504983" y="1028700"/>
            <a:ext cx="2754317" cy="275431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FC1D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656388" y="1180110"/>
            <a:ext cx="2451508" cy="2451498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0181" t="0" r="-11716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320480" y="5158064"/>
            <a:ext cx="2754317" cy="275431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FC1D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471885" y="5309474"/>
            <a:ext cx="2451508" cy="2451498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06" t="0" r="-24906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4504983" y="5158064"/>
            <a:ext cx="2754317" cy="275431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FC1D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656388" y="5342663"/>
            <a:ext cx="2451508" cy="2451498"/>
            <a:chOff x="0" y="0"/>
            <a:chExt cx="6350000" cy="63499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38987" t="0" r="-38987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-1020273" y="0"/>
            <a:ext cx="7226805" cy="1303133"/>
            <a:chOff x="0" y="0"/>
            <a:chExt cx="3380667" cy="6096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375054" y="9448108"/>
            <a:ext cx="6580569" cy="838892"/>
            <a:chOff x="0" y="0"/>
            <a:chExt cx="3770039" cy="48060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770038" cy="480605"/>
            </a:xfrm>
            <a:custGeom>
              <a:avLst/>
              <a:gdLst/>
              <a:ahLst/>
              <a:cxnLst/>
              <a:rect r="r" b="b" t="t" l="l"/>
              <a:pathLst>
                <a:path h="480605" w="3770038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739129" y="3031207"/>
            <a:ext cx="8115300" cy="1015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0"/>
              </a:lnSpc>
            </a:pPr>
            <a:r>
              <a:rPr lang="en-US" sz="6277">
                <a:solidFill>
                  <a:srgbClr val="AFC1D0"/>
                </a:solidFill>
                <a:latin typeface="League Spartan"/>
              </a:rPr>
              <a:t>Our Team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69039" y="6476684"/>
            <a:ext cx="9106930" cy="3206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3999">
                <a:solidFill>
                  <a:srgbClr val="0B1320"/>
                </a:solidFill>
                <a:latin typeface="Helios Extended Bold"/>
              </a:rPr>
              <a:t>HCM University of Technology and Education (HCMUTE) </a:t>
            </a:r>
          </a:p>
          <a:p>
            <a:pPr algn="ctr">
              <a:lnSpc>
                <a:spcPts val="6399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0020531" y="3970662"/>
            <a:ext cx="3354215" cy="44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5"/>
              </a:lnSpc>
            </a:pPr>
            <a:r>
              <a:rPr lang="en-US" sz="2475">
                <a:solidFill>
                  <a:srgbClr val="FFFFFF"/>
                </a:solidFill>
                <a:latin typeface="Helios Extended Bold"/>
              </a:rPr>
              <a:t>Đoàn Duy Long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471885" y="4450431"/>
            <a:ext cx="275431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DM Sans"/>
              </a:rPr>
              <a:t>22070843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249471" y="3970662"/>
            <a:ext cx="3265342" cy="44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5"/>
              </a:lnSpc>
            </a:pPr>
            <a:r>
              <a:rPr lang="en-US" sz="2475">
                <a:solidFill>
                  <a:srgbClr val="FFFFFF"/>
                </a:solidFill>
                <a:latin typeface="Helios Extended Bold"/>
              </a:rPr>
              <a:t>Ma Thanh Tùng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504983" y="4450431"/>
            <a:ext cx="2754317" cy="47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DM Sans"/>
              </a:rPr>
              <a:t>22070904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885196" y="8048675"/>
            <a:ext cx="4244866" cy="432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6"/>
              </a:lnSpc>
            </a:pPr>
            <a:r>
              <a:rPr lang="en-US" sz="2412">
                <a:solidFill>
                  <a:srgbClr val="000000"/>
                </a:solidFill>
                <a:latin typeface="Helios Extended Bold"/>
              </a:rPr>
              <a:t>NGUYỄN QUANG THÁI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808867" y="8062279"/>
            <a:ext cx="3641603" cy="442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6"/>
              </a:lnSpc>
            </a:pPr>
            <a:r>
              <a:rPr lang="en-US" sz="2461">
                <a:solidFill>
                  <a:srgbClr val="000000"/>
                </a:solidFill>
                <a:latin typeface="Helios Extended Bold"/>
              </a:rPr>
              <a:t>Đặng Trần Trí Hiếu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683374" y="291204"/>
            <a:ext cx="3447516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Helios Extended Bold"/>
              </a:rPr>
              <a:t>GROUP 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043134" y="8548418"/>
            <a:ext cx="392899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DM Sans Bold"/>
              </a:rPr>
              <a:t>22070901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733144" y="8543889"/>
            <a:ext cx="392899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DM Sans Bold"/>
              </a:rPr>
              <a:t>22070981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84492" y="-347952"/>
            <a:ext cx="6569381" cy="65693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1925" lIns="51925" bIns="51925" rIns="51925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694300" y="-141891"/>
            <a:ext cx="6153512" cy="615351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1925" lIns="51925" bIns="51925" rIns="51925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181451" y="3308559"/>
            <a:ext cx="6569381" cy="656938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1925" lIns="51925" bIns="51925" rIns="51925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391260" y="3518367"/>
            <a:ext cx="6149764" cy="614976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1925" lIns="51925" bIns="51925" rIns="51925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357935" y="408319"/>
            <a:ext cx="3647033" cy="3634644"/>
            <a:chOff x="0" y="0"/>
            <a:chExt cx="4862711" cy="48461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257561"/>
              <a:ext cx="4862711" cy="4588631"/>
            </a:xfrm>
            <a:custGeom>
              <a:avLst/>
              <a:gdLst/>
              <a:ahLst/>
              <a:cxnLst/>
              <a:rect r="r" b="b" t="t" l="l"/>
              <a:pathLst>
                <a:path h="4588631" w="4862711">
                  <a:moveTo>
                    <a:pt x="0" y="0"/>
                  </a:moveTo>
                  <a:lnTo>
                    <a:pt x="4862711" y="0"/>
                  </a:lnTo>
                  <a:lnTo>
                    <a:pt x="4862711" y="4588631"/>
                  </a:lnTo>
                  <a:lnTo>
                    <a:pt x="0" y="45886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-203414">
              <a:off x="935266" y="18713"/>
              <a:ext cx="660912" cy="947544"/>
            </a:xfrm>
            <a:custGeom>
              <a:avLst/>
              <a:gdLst/>
              <a:ahLst/>
              <a:cxnLst/>
              <a:rect r="r" b="b" t="t" l="l"/>
              <a:pathLst>
                <a:path h="947544" w="660912">
                  <a:moveTo>
                    <a:pt x="0" y="0"/>
                  </a:moveTo>
                  <a:lnTo>
                    <a:pt x="660912" y="0"/>
                  </a:lnTo>
                  <a:lnTo>
                    <a:pt x="660912" y="947544"/>
                  </a:lnTo>
                  <a:lnTo>
                    <a:pt x="0" y="947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9737886" y="4481113"/>
            <a:ext cx="4595842" cy="459584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31461" lIns="31461" bIns="31461" rIns="3146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930317" y="4673544"/>
            <a:ext cx="4210980" cy="421098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31461" lIns="31461" bIns="31461" rIns="3146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6019707">
            <a:off x="4027622" y="5708586"/>
            <a:ext cx="3846740" cy="11669028"/>
            <a:chOff x="0" y="0"/>
            <a:chExt cx="1070113" cy="324617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70113" cy="3246170"/>
            </a:xfrm>
            <a:custGeom>
              <a:avLst/>
              <a:gdLst/>
              <a:ahLst/>
              <a:cxnLst/>
              <a:rect r="r" b="b" t="t" l="l"/>
              <a:pathLst>
                <a:path h="324617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3246170"/>
                  </a:lnTo>
                  <a:lnTo>
                    <a:pt x="0" y="324617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070113" cy="3303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3907940">
            <a:off x="-79032" y="7137254"/>
            <a:ext cx="3846740" cy="7822942"/>
            <a:chOff x="0" y="0"/>
            <a:chExt cx="1070113" cy="21762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654936" y="3162300"/>
            <a:ext cx="8831233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51"/>
              </a:lnSpc>
            </a:pPr>
            <a:r>
              <a:rPr lang="en-US" sz="13042">
                <a:solidFill>
                  <a:srgbClr val="1B517B"/>
                </a:solidFill>
                <a:latin typeface="Barlow SemiCondensed Bold"/>
              </a:rPr>
              <a:t>I. INTRODUCE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70838" y="5683529"/>
            <a:ext cx="6599428" cy="186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</a:rPr>
              <a:t>Let's learn about this together so you can get it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</a:rPr>
              <a:t>information.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4695344" y="8049310"/>
            <a:ext cx="375209" cy="364513"/>
          </a:xfrm>
          <a:custGeom>
            <a:avLst/>
            <a:gdLst/>
            <a:ahLst/>
            <a:cxnLst/>
            <a:rect r="r" b="b" t="t" l="l"/>
            <a:pathLst>
              <a:path h="364513" w="375209">
                <a:moveTo>
                  <a:pt x="0" y="0"/>
                </a:moveTo>
                <a:lnTo>
                  <a:pt x="375208" y="0"/>
                </a:lnTo>
                <a:lnTo>
                  <a:pt x="375208" y="364512"/>
                </a:lnTo>
                <a:lnTo>
                  <a:pt x="0" y="364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551611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5070552" y="-6327082"/>
            <a:ext cx="5115151" cy="7672726"/>
            <a:chOff x="0" y="0"/>
            <a:chExt cx="406400" cy="6096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-1328409" y="-6644026"/>
            <a:ext cx="10230302" cy="7672726"/>
            <a:chOff x="0" y="0"/>
            <a:chExt cx="812800" cy="6096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2062984" y="157894"/>
            <a:ext cx="3447516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Helios Extended Bold"/>
              </a:rPr>
              <a:t>GROUP 2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10185703" y="5395713"/>
            <a:ext cx="3546975" cy="2766641"/>
          </a:xfrm>
          <a:custGeom>
            <a:avLst/>
            <a:gdLst/>
            <a:ahLst/>
            <a:cxnLst/>
            <a:rect r="r" b="b" t="t" l="l"/>
            <a:pathLst>
              <a:path h="2766641" w="3546975">
                <a:moveTo>
                  <a:pt x="0" y="0"/>
                </a:moveTo>
                <a:lnTo>
                  <a:pt x="3546976" y="0"/>
                </a:lnTo>
                <a:lnTo>
                  <a:pt x="3546976" y="2766641"/>
                </a:lnTo>
                <a:lnTo>
                  <a:pt x="0" y="27666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true" flipV="false" rot="0">
            <a:off x="14581377" y="3811242"/>
            <a:ext cx="3147582" cy="5376304"/>
          </a:xfrm>
          <a:custGeom>
            <a:avLst/>
            <a:gdLst/>
            <a:ahLst/>
            <a:cxnLst/>
            <a:rect r="r" b="b" t="t" l="l"/>
            <a:pathLst>
              <a:path h="5376304" w="3147582">
                <a:moveTo>
                  <a:pt x="3147582" y="0"/>
                </a:moveTo>
                <a:lnTo>
                  <a:pt x="0" y="0"/>
                </a:lnTo>
                <a:lnTo>
                  <a:pt x="0" y="5376305"/>
                </a:lnTo>
                <a:lnTo>
                  <a:pt x="3147582" y="5376305"/>
                </a:lnTo>
                <a:lnTo>
                  <a:pt x="314758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90426" y="0"/>
            <a:ext cx="7226805" cy="1303133"/>
            <a:chOff x="0" y="0"/>
            <a:chExt cx="3380667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133350"/>
              <a:ext cx="3177467" cy="742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Helios Extended Bold"/>
                </a:rPr>
                <a:t>   Database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268303" y="0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38306" y="9236121"/>
            <a:ext cx="2780337" cy="823814"/>
            <a:chOff x="0" y="0"/>
            <a:chExt cx="1371583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583" cy="406400"/>
            </a:xfrm>
            <a:custGeom>
              <a:avLst/>
              <a:gdLst/>
              <a:ahLst/>
              <a:cxnLst/>
              <a:rect r="r" b="b" t="t" l="l"/>
              <a:pathLst>
                <a:path h="406400" w="1371583">
                  <a:moveTo>
                    <a:pt x="1168383" y="0"/>
                  </a:moveTo>
                  <a:cubicBezTo>
                    <a:pt x="1280607" y="0"/>
                    <a:pt x="1371583" y="90976"/>
                    <a:pt x="1371583" y="203200"/>
                  </a:cubicBezTo>
                  <a:cubicBezTo>
                    <a:pt x="1371583" y="315424"/>
                    <a:pt x="1280607" y="406400"/>
                    <a:pt x="116838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371583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238306" y="9394028"/>
            <a:ext cx="2518877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elios Extended Bold"/>
              </a:rPr>
              <a:t>CONTINUE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643013" y="368660"/>
            <a:ext cx="6270276" cy="6270276"/>
            <a:chOff x="0" y="0"/>
            <a:chExt cx="8916670" cy="89166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6342853" y="-4461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6268" y="584892"/>
            <a:ext cx="10294429" cy="10081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6"/>
              </a:lnSpc>
              <a:spcBef>
                <a:spcPct val="0"/>
              </a:spcBef>
            </a:pPr>
          </a:p>
          <a:p>
            <a:pPr algn="just">
              <a:lnSpc>
                <a:spcPts val="3476"/>
              </a:lnSpc>
              <a:spcBef>
                <a:spcPct val="0"/>
              </a:spcBef>
            </a:pPr>
          </a:p>
          <a:p>
            <a:pPr algn="just">
              <a:lnSpc>
                <a:spcPts val="3476"/>
              </a:lnSpc>
              <a:spcBef>
                <a:spcPct val="0"/>
              </a:spcBef>
            </a:pPr>
            <a:r>
              <a:rPr lang="en-US" sz="2483">
                <a:solidFill>
                  <a:srgbClr val="000000"/>
                </a:solidFill>
                <a:latin typeface="Poppins"/>
              </a:rPr>
              <a:t>HCMUTE students respond to a cyberattack crippling the university's digital system (ASC) by creating HCMUTE Management, a student-centered platform.</a:t>
            </a:r>
          </a:p>
          <a:p>
            <a:pPr algn="just">
              <a:lnSpc>
                <a:spcPts val="3476"/>
              </a:lnSpc>
              <a:spcBef>
                <a:spcPct val="0"/>
              </a:spcBef>
            </a:pPr>
            <a:r>
              <a:rPr lang="en-US" sz="2483">
                <a:solidFill>
                  <a:srgbClr val="000000"/>
                </a:solidFill>
                <a:latin typeface="Poppins"/>
              </a:rPr>
              <a:t>HCMUTE Management aims to:</a:t>
            </a:r>
          </a:p>
          <a:p>
            <a:pPr algn="just" marL="536185" indent="-268093" lvl="1">
              <a:lnSpc>
                <a:spcPts val="3476"/>
              </a:lnSpc>
              <a:spcBef>
                <a:spcPct val="0"/>
              </a:spcBef>
              <a:buFont typeface="Arial"/>
              <a:buChar char="•"/>
            </a:pPr>
            <a:r>
              <a:rPr lang="en-US" sz="2483">
                <a:solidFill>
                  <a:srgbClr val="000000"/>
                </a:solidFill>
                <a:latin typeface="Poppins"/>
              </a:rPr>
              <a:t>Empower students and faculty with a user-friendly platform.</a:t>
            </a:r>
          </a:p>
          <a:p>
            <a:pPr algn="just" marL="536185" indent="-268093" lvl="1">
              <a:lnSpc>
                <a:spcPts val="3476"/>
              </a:lnSpc>
              <a:spcBef>
                <a:spcPct val="0"/>
              </a:spcBef>
              <a:buFont typeface="Arial"/>
              <a:buChar char="•"/>
            </a:pPr>
            <a:r>
              <a:rPr lang="en-US" sz="2483">
                <a:solidFill>
                  <a:srgbClr val="000000"/>
                </a:solidFill>
                <a:latin typeface="Poppins"/>
              </a:rPr>
              <a:t>Integrate course management, scheduling, and communication tools.</a:t>
            </a:r>
          </a:p>
          <a:p>
            <a:pPr algn="just" marL="536185" indent="-268093" lvl="1">
              <a:lnSpc>
                <a:spcPts val="3476"/>
              </a:lnSpc>
              <a:spcBef>
                <a:spcPct val="0"/>
              </a:spcBef>
              <a:buFont typeface="Arial"/>
              <a:buChar char="•"/>
            </a:pPr>
            <a:r>
              <a:rPr lang="en-US" sz="2483">
                <a:solidFill>
                  <a:srgbClr val="000000"/>
                </a:solidFill>
                <a:latin typeface="Poppins"/>
              </a:rPr>
              <a:t>Enhance efficiency, foster collaboration, and promote academic success.</a:t>
            </a:r>
          </a:p>
          <a:p>
            <a:pPr algn="just">
              <a:lnSpc>
                <a:spcPts val="3476"/>
              </a:lnSpc>
              <a:spcBef>
                <a:spcPct val="0"/>
              </a:spcBef>
            </a:pPr>
            <a:r>
              <a:rPr lang="en-US" sz="2483">
                <a:solidFill>
                  <a:srgbClr val="000000"/>
                </a:solidFill>
                <a:latin typeface="Poppins"/>
              </a:rPr>
              <a:t>The cyberattack exposed vulnerabilities in ASC, causing disruptions in:</a:t>
            </a:r>
          </a:p>
          <a:p>
            <a:pPr algn="just" marL="536185" indent="-268093" lvl="1">
              <a:lnSpc>
                <a:spcPts val="3476"/>
              </a:lnSpc>
              <a:spcBef>
                <a:spcPct val="0"/>
              </a:spcBef>
              <a:buFont typeface="Arial"/>
              <a:buChar char="•"/>
            </a:pPr>
            <a:r>
              <a:rPr lang="en-US" sz="2483">
                <a:solidFill>
                  <a:srgbClr val="000000"/>
                </a:solidFill>
                <a:latin typeface="Poppins"/>
              </a:rPr>
              <a:t>Accessing learning resources.</a:t>
            </a:r>
          </a:p>
          <a:p>
            <a:pPr algn="just" marL="536185" indent="-268093" lvl="1">
              <a:lnSpc>
                <a:spcPts val="3476"/>
              </a:lnSpc>
              <a:spcBef>
                <a:spcPct val="0"/>
              </a:spcBef>
              <a:buFont typeface="Arial"/>
              <a:buChar char="•"/>
            </a:pPr>
            <a:r>
              <a:rPr lang="en-US" sz="2483">
                <a:solidFill>
                  <a:srgbClr val="000000"/>
                </a:solidFill>
                <a:latin typeface="Poppins"/>
              </a:rPr>
              <a:t>Managing course schedules.</a:t>
            </a:r>
          </a:p>
          <a:p>
            <a:pPr algn="just" marL="536185" indent="-268093" lvl="1">
              <a:lnSpc>
                <a:spcPts val="3476"/>
              </a:lnSpc>
              <a:spcBef>
                <a:spcPct val="0"/>
              </a:spcBef>
              <a:buFont typeface="Arial"/>
              <a:buChar char="•"/>
            </a:pPr>
            <a:r>
              <a:rPr lang="en-US" sz="2483">
                <a:solidFill>
                  <a:srgbClr val="000000"/>
                </a:solidFill>
                <a:latin typeface="Poppins"/>
              </a:rPr>
              <a:t>Communication between students and faculty.</a:t>
            </a:r>
          </a:p>
          <a:p>
            <a:pPr algn="just">
              <a:lnSpc>
                <a:spcPts val="3476"/>
              </a:lnSpc>
              <a:spcBef>
                <a:spcPct val="0"/>
              </a:spcBef>
            </a:pPr>
            <a:r>
              <a:rPr lang="en-US" sz="2483">
                <a:solidFill>
                  <a:srgbClr val="000000"/>
                </a:solidFill>
                <a:latin typeface="Poppins"/>
              </a:rPr>
              <a:t>HCMUTE Management offers a solution with:</a:t>
            </a:r>
          </a:p>
          <a:p>
            <a:pPr algn="just" marL="536185" indent="-268093" lvl="1">
              <a:lnSpc>
                <a:spcPts val="3476"/>
              </a:lnSpc>
              <a:spcBef>
                <a:spcPct val="0"/>
              </a:spcBef>
              <a:buFont typeface="Arial"/>
              <a:buChar char="•"/>
            </a:pPr>
            <a:r>
              <a:rPr lang="en-US" sz="2483">
                <a:solidFill>
                  <a:srgbClr val="000000"/>
                </a:solidFill>
                <a:latin typeface="Poppins"/>
              </a:rPr>
              <a:t>High security to prevent future attacks.</a:t>
            </a:r>
          </a:p>
          <a:p>
            <a:pPr algn="just" marL="536185" indent="-268093" lvl="1">
              <a:lnSpc>
                <a:spcPts val="3476"/>
              </a:lnSpc>
              <a:spcBef>
                <a:spcPct val="0"/>
              </a:spcBef>
              <a:buFont typeface="Arial"/>
              <a:buChar char="•"/>
            </a:pPr>
            <a:r>
              <a:rPr lang="en-US" sz="2483">
                <a:solidFill>
                  <a:srgbClr val="000000"/>
                </a:solidFill>
                <a:latin typeface="Poppins"/>
              </a:rPr>
              <a:t>User-friendly interface for easy navigation.</a:t>
            </a:r>
          </a:p>
          <a:p>
            <a:pPr algn="just" marL="536185" indent="-268093" lvl="1">
              <a:lnSpc>
                <a:spcPts val="3476"/>
              </a:lnSpc>
              <a:spcBef>
                <a:spcPct val="0"/>
              </a:spcBef>
              <a:buFont typeface="Arial"/>
              <a:buChar char="•"/>
            </a:pPr>
            <a:r>
              <a:rPr lang="en-US" sz="2483">
                <a:solidFill>
                  <a:srgbClr val="000000"/>
                </a:solidFill>
                <a:latin typeface="Poppins"/>
              </a:rPr>
              <a:t>Comprehensive functionalities for academic management.</a:t>
            </a:r>
          </a:p>
          <a:p>
            <a:pPr algn="just" marL="536185" indent="-268093" lvl="1">
              <a:lnSpc>
                <a:spcPts val="3476"/>
              </a:lnSpc>
              <a:spcBef>
                <a:spcPct val="0"/>
              </a:spcBef>
              <a:buFont typeface="Arial"/>
              <a:buChar char="•"/>
            </a:pPr>
            <a:r>
              <a:rPr lang="en-US" sz="2483">
                <a:solidFill>
                  <a:srgbClr val="000000"/>
                </a:solidFill>
                <a:latin typeface="Poppins"/>
              </a:rPr>
              <a:t>Student-centric design to address student needs and preferences.</a:t>
            </a:r>
          </a:p>
          <a:p>
            <a:pPr algn="just">
              <a:lnSpc>
                <a:spcPts val="3476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wipe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21521" y="0"/>
            <a:ext cx="11153345" cy="10287000"/>
            <a:chOff x="0" y="0"/>
            <a:chExt cx="521080" cy="4806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1080" cy="480605"/>
            </a:xfrm>
            <a:custGeom>
              <a:avLst/>
              <a:gdLst/>
              <a:ahLst/>
              <a:cxnLst/>
              <a:rect r="r" b="b" t="t" l="l"/>
              <a:pathLst>
                <a:path h="480605" w="521080">
                  <a:moveTo>
                    <a:pt x="203200" y="0"/>
                  </a:moveTo>
                  <a:lnTo>
                    <a:pt x="521080" y="0"/>
                  </a:lnTo>
                  <a:lnTo>
                    <a:pt x="317880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317880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20273" y="0"/>
            <a:ext cx="7226805" cy="1303133"/>
            <a:chOff x="0" y="0"/>
            <a:chExt cx="3380667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707431" y="9448108"/>
            <a:ext cx="6580569" cy="838892"/>
            <a:chOff x="0" y="0"/>
            <a:chExt cx="3770039" cy="4806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70038" cy="480605"/>
            </a:xfrm>
            <a:custGeom>
              <a:avLst/>
              <a:gdLst/>
              <a:ahLst/>
              <a:cxnLst/>
              <a:rect r="r" b="b" t="t" l="l"/>
              <a:pathLst>
                <a:path h="480605" w="3770038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260779" y="5782536"/>
            <a:ext cx="913884" cy="364513"/>
          </a:xfrm>
          <a:custGeom>
            <a:avLst/>
            <a:gdLst/>
            <a:ahLst/>
            <a:cxnLst/>
            <a:rect r="r" b="b" t="t" l="l"/>
            <a:pathLst>
              <a:path h="364513" w="913884">
                <a:moveTo>
                  <a:pt x="0" y="0"/>
                </a:moveTo>
                <a:lnTo>
                  <a:pt x="913885" y="0"/>
                </a:lnTo>
                <a:lnTo>
                  <a:pt x="913885" y="364513"/>
                </a:lnTo>
                <a:lnTo>
                  <a:pt x="0" y="364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67528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23491" y="3509946"/>
            <a:ext cx="10179675" cy="886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82"/>
              </a:lnSpc>
            </a:pPr>
            <a:r>
              <a:rPr lang="en-US" sz="5524">
                <a:solidFill>
                  <a:srgbClr val="365679"/>
                </a:solidFill>
                <a:latin typeface="League Spartan"/>
              </a:rPr>
              <a:t>II. BUSINESS DESCRIPTION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7148" y="376882"/>
            <a:ext cx="3447516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Helios Extended Bold"/>
              </a:rPr>
              <a:t>GROUP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8008" y="4802809"/>
            <a:ext cx="6599428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oppins"/>
              </a:rPr>
              <a:t>Let's detail.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069425" y="1565232"/>
            <a:ext cx="7882877" cy="788287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31461" lIns="31461" bIns="31461" rIns="3146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923621" y="1565232"/>
            <a:ext cx="8126809" cy="8126809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-67467" t="-32250" r="-73332" b="-28483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DADDE0"/>
            </a:solidFill>
          </p:spPr>
        </p:sp>
      </p:grpSp>
    </p:spTree>
  </p:cSld>
  <p:clrMapOvr>
    <a:masterClrMapping/>
  </p:clrMapOvr>
  <p:transition spd="fast">
    <p:wipe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C7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82282" y="1864259"/>
            <a:ext cx="10801161" cy="9353318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3440" t="0" r="-6452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0" y="-52002"/>
            <a:ext cx="13150688" cy="991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5849" spc="175">
                <a:solidFill>
                  <a:srgbClr val="FFFFFF"/>
                </a:solidFill>
                <a:latin typeface="Cabin Bold"/>
              </a:rPr>
              <a:t>HCMUTE Management System (SGM)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150688" y="14629"/>
            <a:ext cx="6684354" cy="1849630"/>
            <a:chOff x="0" y="0"/>
            <a:chExt cx="1283814" cy="3552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3814" cy="355245"/>
            </a:xfrm>
            <a:custGeom>
              <a:avLst/>
              <a:gdLst/>
              <a:ahLst/>
              <a:cxnLst/>
              <a:rect r="r" b="b" t="t" l="l"/>
              <a:pathLst>
                <a:path h="355245" w="1283814">
                  <a:moveTo>
                    <a:pt x="1080614" y="0"/>
                  </a:moveTo>
                  <a:lnTo>
                    <a:pt x="0" y="0"/>
                  </a:lnTo>
                  <a:lnTo>
                    <a:pt x="203200" y="355245"/>
                  </a:lnTo>
                  <a:lnTo>
                    <a:pt x="1283814" y="355245"/>
                  </a:lnTo>
                  <a:lnTo>
                    <a:pt x="108061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28575"/>
              <a:ext cx="1080614" cy="383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140559" y="496109"/>
            <a:ext cx="4555856" cy="733169"/>
            <a:chOff x="0" y="0"/>
            <a:chExt cx="6074474" cy="97755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2223730" y="39194"/>
              <a:ext cx="3850744" cy="7014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55"/>
                </a:lnSpc>
                <a:spcBef>
                  <a:spcPct val="0"/>
                </a:spcBef>
              </a:pPr>
              <a:r>
                <a:rPr lang="en-US" sz="3182">
                  <a:solidFill>
                    <a:srgbClr val="000000"/>
                  </a:solidFill>
                  <a:latin typeface="Cabin Bold"/>
                </a:rPr>
                <a:t>Technology 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12110" cy="977559"/>
            </a:xfrm>
            <a:custGeom>
              <a:avLst/>
              <a:gdLst/>
              <a:ahLst/>
              <a:cxnLst/>
              <a:rect r="r" b="b" t="t" l="l"/>
              <a:pathLst>
                <a:path h="977559" w="1712110">
                  <a:moveTo>
                    <a:pt x="0" y="0"/>
                  </a:moveTo>
                  <a:lnTo>
                    <a:pt x="1712110" y="0"/>
                  </a:lnTo>
                  <a:lnTo>
                    <a:pt x="1712110" y="977559"/>
                  </a:lnTo>
                  <a:lnTo>
                    <a:pt x="0" y="977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51576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61856" y="-4377"/>
            <a:ext cx="12641885" cy="997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3"/>
              </a:lnSpc>
              <a:spcBef>
                <a:spcPct val="0"/>
              </a:spcBef>
            </a:pPr>
          </a:p>
          <a:p>
            <a:pPr algn="l">
              <a:lnSpc>
                <a:spcPts val="3223"/>
              </a:lnSpc>
              <a:spcBef>
                <a:spcPct val="0"/>
              </a:spcBef>
            </a:pPr>
          </a:p>
          <a:p>
            <a:pPr algn="l">
              <a:lnSpc>
                <a:spcPts val="3223"/>
              </a:lnSpc>
              <a:spcBef>
                <a:spcPct val="0"/>
              </a:spcBef>
            </a:pPr>
          </a:p>
          <a:p>
            <a:pPr algn="l">
              <a:lnSpc>
                <a:spcPts val="4108"/>
              </a:lnSpc>
              <a:spcBef>
                <a:spcPct val="0"/>
              </a:spcBef>
            </a:pPr>
            <a:r>
              <a:rPr lang="en-US" sz="2934">
                <a:solidFill>
                  <a:srgbClr val="000000"/>
                </a:solidFill>
                <a:latin typeface="Poppins"/>
              </a:rPr>
              <a:t>HCMUTE students envision a database system (SGM) to address shortcomings of the current system:</a:t>
            </a:r>
          </a:p>
          <a:p>
            <a:pPr algn="l" marL="633622" indent="-316811" lvl="1">
              <a:lnSpc>
                <a:spcPts val="4108"/>
              </a:lnSpc>
              <a:spcBef>
                <a:spcPct val="0"/>
              </a:spcBef>
              <a:buFont typeface="Arial"/>
              <a:buChar char="•"/>
            </a:pPr>
            <a:r>
              <a:rPr lang="en-US" sz="2934">
                <a:solidFill>
                  <a:srgbClr val="000000"/>
                </a:solidFill>
                <a:latin typeface="Poppins"/>
              </a:rPr>
              <a:t>Improved student management (registration, grades, communication).</a:t>
            </a:r>
          </a:p>
          <a:p>
            <a:pPr algn="l" marL="633622" indent="-316811" lvl="1">
              <a:lnSpc>
                <a:spcPts val="4108"/>
              </a:lnSpc>
              <a:spcBef>
                <a:spcPct val="0"/>
              </a:spcBef>
              <a:buFont typeface="Arial"/>
              <a:buChar char="•"/>
            </a:pPr>
            <a:r>
              <a:rPr lang="en-US" sz="2934">
                <a:solidFill>
                  <a:srgbClr val="000000"/>
                </a:solidFill>
                <a:latin typeface="Poppins"/>
              </a:rPr>
              <a:t>Enhanced security to protect student information.</a:t>
            </a:r>
          </a:p>
          <a:p>
            <a:pPr algn="l" marL="633622" indent="-316811" lvl="1">
              <a:lnSpc>
                <a:spcPts val="4108"/>
              </a:lnSpc>
              <a:spcBef>
                <a:spcPct val="0"/>
              </a:spcBef>
              <a:buFont typeface="Arial"/>
              <a:buChar char="•"/>
            </a:pPr>
            <a:r>
              <a:rPr lang="en-US" sz="2934">
                <a:solidFill>
                  <a:srgbClr val="000000"/>
                </a:solidFill>
                <a:latin typeface="Poppins"/>
              </a:rPr>
              <a:t>Streamlined communication between students, faculty, and administration.</a:t>
            </a:r>
          </a:p>
          <a:p>
            <a:pPr algn="l">
              <a:lnSpc>
                <a:spcPts val="4108"/>
              </a:lnSpc>
              <a:spcBef>
                <a:spcPct val="0"/>
              </a:spcBef>
            </a:pPr>
            <a:r>
              <a:rPr lang="en-US" sz="2934">
                <a:solidFill>
                  <a:srgbClr val="000000"/>
                </a:solidFill>
                <a:latin typeface="Poppins"/>
              </a:rPr>
              <a:t>Possible features include:</a:t>
            </a:r>
          </a:p>
          <a:p>
            <a:pPr algn="l" marL="633622" indent="-316811" lvl="1">
              <a:lnSpc>
                <a:spcPts val="4108"/>
              </a:lnSpc>
              <a:spcBef>
                <a:spcPct val="0"/>
              </a:spcBef>
              <a:buFont typeface="Arial"/>
              <a:buChar char="•"/>
            </a:pPr>
            <a:r>
              <a:rPr lang="en-US" sz="2934">
                <a:solidFill>
                  <a:srgbClr val="000000"/>
                </a:solidFill>
                <a:latin typeface="Poppins"/>
              </a:rPr>
              <a:t>Secure student data storage (demographics, academics, contact info).</a:t>
            </a:r>
          </a:p>
          <a:p>
            <a:pPr algn="l" marL="633622" indent="-316811" lvl="1">
              <a:lnSpc>
                <a:spcPts val="4108"/>
              </a:lnSpc>
              <a:spcBef>
                <a:spcPct val="0"/>
              </a:spcBef>
              <a:buFont typeface="Arial"/>
              <a:buChar char="•"/>
            </a:pPr>
            <a:r>
              <a:rPr lang="en-US" sz="2934">
                <a:solidFill>
                  <a:srgbClr val="000000"/>
                </a:solidFill>
                <a:latin typeface="Poppins"/>
              </a:rPr>
              <a:t>Course information, registration, faculty details.</a:t>
            </a:r>
          </a:p>
          <a:p>
            <a:pPr algn="l" marL="633622" indent="-316811" lvl="1">
              <a:lnSpc>
                <a:spcPts val="4108"/>
              </a:lnSpc>
              <a:spcBef>
                <a:spcPct val="0"/>
              </a:spcBef>
              <a:buFont typeface="Arial"/>
              <a:buChar char="•"/>
            </a:pPr>
            <a:r>
              <a:rPr lang="en-US" sz="2934">
                <a:solidFill>
                  <a:srgbClr val="000000"/>
                </a:solidFill>
                <a:latin typeface="Poppins"/>
              </a:rPr>
              <a:t>Grade access, transcripts, progress reports.</a:t>
            </a:r>
          </a:p>
          <a:p>
            <a:pPr algn="l" marL="633622" indent="-316811" lvl="1">
              <a:lnSpc>
                <a:spcPts val="4108"/>
              </a:lnSpc>
              <a:spcBef>
                <a:spcPct val="0"/>
              </a:spcBef>
              <a:buFont typeface="Arial"/>
              <a:buChar char="•"/>
            </a:pPr>
            <a:r>
              <a:rPr lang="en-US" sz="2934">
                <a:solidFill>
                  <a:srgbClr val="000000"/>
                </a:solidFill>
                <a:latin typeface="Poppins"/>
              </a:rPr>
              <a:t>Financial aid management (scholarships, applications, fees).</a:t>
            </a:r>
          </a:p>
          <a:p>
            <a:pPr algn="l" marL="633622" indent="-316811" lvl="1">
              <a:lnSpc>
                <a:spcPts val="4108"/>
              </a:lnSpc>
              <a:spcBef>
                <a:spcPct val="0"/>
              </a:spcBef>
              <a:buFont typeface="Arial"/>
              <a:buChar char="•"/>
            </a:pPr>
            <a:r>
              <a:rPr lang="en-US" sz="2934">
                <a:solidFill>
                  <a:srgbClr val="000000"/>
                </a:solidFill>
                <a:latin typeface="Poppins"/>
              </a:rPr>
              <a:t>Secure messaging, university announcements.</a:t>
            </a:r>
          </a:p>
          <a:p>
            <a:pPr algn="l" marL="633622" indent="-316811" lvl="1">
              <a:lnSpc>
                <a:spcPts val="4108"/>
              </a:lnSpc>
              <a:spcBef>
                <a:spcPct val="0"/>
              </a:spcBef>
              <a:buFont typeface="Arial"/>
              <a:buChar char="•"/>
            </a:pPr>
            <a:r>
              <a:rPr lang="en-US" sz="2934">
                <a:solidFill>
                  <a:srgbClr val="000000"/>
                </a:solidFill>
                <a:latin typeface="Poppins"/>
              </a:rPr>
              <a:t>Career services (job postings, counseling, alumni networking).</a:t>
            </a:r>
          </a:p>
          <a:p>
            <a:pPr algn="l" marL="633622" indent="-316811" lvl="1">
              <a:lnSpc>
                <a:spcPts val="4108"/>
              </a:lnSpc>
              <a:spcBef>
                <a:spcPct val="0"/>
              </a:spcBef>
              <a:buFont typeface="Arial"/>
              <a:buChar char="•"/>
            </a:pPr>
            <a:r>
              <a:rPr lang="en-US" sz="2934">
                <a:solidFill>
                  <a:srgbClr val="000000"/>
                </a:solidFill>
                <a:latin typeface="Poppins"/>
              </a:rPr>
              <a:t>Library resource access.</a:t>
            </a:r>
          </a:p>
          <a:p>
            <a:pPr algn="l">
              <a:lnSpc>
                <a:spcPts val="4108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wipe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46863"/>
            <a:ext cx="15772605" cy="296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47"/>
              </a:lnSpc>
            </a:pPr>
            <a:r>
              <a:rPr lang="en-US" sz="9373">
                <a:solidFill>
                  <a:srgbClr val="1B517B"/>
                </a:solidFill>
                <a:latin typeface="Barlow SemiCondensed Bold"/>
              </a:rPr>
              <a:t>III.ERD AND RELATION SCHEMA</a:t>
            </a:r>
          </a:p>
          <a:p>
            <a:pPr algn="l">
              <a:lnSpc>
                <a:spcPts val="12087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3373203" y="4662458"/>
            <a:ext cx="4595842" cy="459584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31461" lIns="31461" bIns="31461" rIns="3146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565634" y="4854889"/>
            <a:ext cx="4210980" cy="421098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31461" lIns="31461" bIns="31461" rIns="3146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725062" y="5014325"/>
            <a:ext cx="3892123" cy="3892107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4895317" y="2118510"/>
            <a:ext cx="3182784" cy="318278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0295" lIns="20295" bIns="20295" rIns="20295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070496" y="2293689"/>
            <a:ext cx="2832426" cy="283242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0295" lIns="20295" bIns="20295" rIns="20295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265895" y="2344181"/>
            <a:ext cx="2510718" cy="2510708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4906" t="0" r="-24906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5780901">
            <a:off x="11951518" y="-8452500"/>
            <a:ext cx="3904434" cy="13296336"/>
            <a:chOff x="0" y="0"/>
            <a:chExt cx="1028328" cy="350191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28328" cy="3501916"/>
            </a:xfrm>
            <a:custGeom>
              <a:avLst/>
              <a:gdLst/>
              <a:ahLst/>
              <a:cxnLst/>
              <a:rect r="r" b="b" t="t" l="l"/>
              <a:pathLst>
                <a:path h="3501916" w="1028328">
                  <a:moveTo>
                    <a:pt x="0" y="0"/>
                  </a:moveTo>
                  <a:lnTo>
                    <a:pt x="1028328" y="0"/>
                  </a:lnTo>
                  <a:lnTo>
                    <a:pt x="1028328" y="3501916"/>
                  </a:lnTo>
                  <a:lnTo>
                    <a:pt x="0" y="350191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28328" cy="3559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3709994">
            <a:off x="15699365" y="-6388212"/>
            <a:ext cx="2573469" cy="12701748"/>
            <a:chOff x="0" y="0"/>
            <a:chExt cx="677786" cy="33453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77786" cy="3345316"/>
            </a:xfrm>
            <a:custGeom>
              <a:avLst/>
              <a:gdLst/>
              <a:ahLst/>
              <a:cxnLst/>
              <a:rect r="r" b="b" t="t" l="l"/>
              <a:pathLst>
                <a:path h="3345316" w="677786">
                  <a:moveTo>
                    <a:pt x="0" y="0"/>
                  </a:moveTo>
                  <a:lnTo>
                    <a:pt x="677786" y="0"/>
                  </a:lnTo>
                  <a:lnTo>
                    <a:pt x="677786" y="3345316"/>
                  </a:lnTo>
                  <a:lnTo>
                    <a:pt x="0" y="334531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677786" cy="3402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490563" y="1249849"/>
            <a:ext cx="9487986" cy="9037151"/>
          </a:xfrm>
          <a:custGeom>
            <a:avLst/>
            <a:gdLst/>
            <a:ahLst/>
            <a:cxnLst/>
            <a:rect r="r" b="b" t="t" l="l"/>
            <a:pathLst>
              <a:path h="9037151" w="9487986">
                <a:moveTo>
                  <a:pt x="0" y="0"/>
                </a:moveTo>
                <a:lnTo>
                  <a:pt x="9487986" y="0"/>
                </a:lnTo>
                <a:lnTo>
                  <a:pt x="9487986" y="9037151"/>
                </a:lnTo>
                <a:lnTo>
                  <a:pt x="0" y="9037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7" t="0" r="-2949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73809" y="1754459"/>
            <a:ext cx="11376721" cy="8532541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87813" y="9431888"/>
            <a:ext cx="12320774" cy="8532541"/>
            <a:chOff x="0" y="0"/>
            <a:chExt cx="880247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0247" cy="609600"/>
            </a:xfrm>
            <a:custGeom>
              <a:avLst/>
              <a:gdLst/>
              <a:ahLst/>
              <a:cxnLst/>
              <a:rect r="r" b="b" t="t" l="l"/>
              <a:pathLst>
                <a:path h="609600" w="880247">
                  <a:moveTo>
                    <a:pt x="203200" y="0"/>
                  </a:moveTo>
                  <a:lnTo>
                    <a:pt x="880247" y="0"/>
                  </a:lnTo>
                  <a:lnTo>
                    <a:pt x="67704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77047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70552" y="-6327082"/>
            <a:ext cx="5115151" cy="7672726"/>
            <a:chOff x="0" y="0"/>
            <a:chExt cx="406400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420089" y="-6644026"/>
            <a:ext cx="10230302" cy="7672726"/>
            <a:chOff x="0" y="0"/>
            <a:chExt cx="812800" cy="609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514770" y="8209214"/>
            <a:ext cx="1991460" cy="364513"/>
          </a:xfrm>
          <a:custGeom>
            <a:avLst/>
            <a:gdLst/>
            <a:ahLst/>
            <a:cxnLst/>
            <a:rect r="r" b="b" t="t" l="l"/>
            <a:pathLst>
              <a:path h="364513" w="1991460">
                <a:moveTo>
                  <a:pt x="0" y="0"/>
                </a:moveTo>
                <a:lnTo>
                  <a:pt x="1991459" y="0"/>
                </a:lnTo>
                <a:lnTo>
                  <a:pt x="1991459" y="364513"/>
                </a:lnTo>
                <a:lnTo>
                  <a:pt x="0" y="364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22769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061488" y="2844694"/>
            <a:ext cx="6197812" cy="6197812"/>
            <a:chOff x="0" y="0"/>
            <a:chExt cx="8263750" cy="826375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8263750" cy="8263750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263922" y="263922"/>
              <a:ext cx="7735906" cy="7735906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TextBox 22" id="22"/>
          <p:cNvSpPr txBox="true"/>
          <p:nvPr/>
        </p:nvSpPr>
        <p:spPr>
          <a:xfrm rot="0">
            <a:off x="155468" y="4343400"/>
            <a:ext cx="11232533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51"/>
              </a:lnSpc>
            </a:pPr>
            <a:r>
              <a:rPr lang="en-US" sz="10543">
                <a:solidFill>
                  <a:srgbClr val="1B517B"/>
                </a:solidFill>
                <a:latin typeface="Barlow SemiCondensed Bold"/>
              </a:rPr>
              <a:t>IV. SQL STATEMENT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10786" y="6246398"/>
            <a:ext cx="6599428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oppins"/>
              </a:rPr>
              <a:t>Let's show.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62984" y="157894"/>
            <a:ext cx="3447516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Helios Extended Bold"/>
              </a:rPr>
              <a:t>GROUP 2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1580636" y="3181032"/>
            <a:ext cx="5159515" cy="5028181"/>
          </a:xfrm>
          <a:custGeom>
            <a:avLst/>
            <a:gdLst/>
            <a:ahLst/>
            <a:cxnLst/>
            <a:rect r="r" b="b" t="t" l="l"/>
            <a:pathLst>
              <a:path h="5028181" w="5159515">
                <a:moveTo>
                  <a:pt x="0" y="0"/>
                </a:moveTo>
                <a:lnTo>
                  <a:pt x="5159515" y="0"/>
                </a:lnTo>
                <a:lnTo>
                  <a:pt x="5159515" y="5028182"/>
                </a:lnTo>
                <a:lnTo>
                  <a:pt x="0" y="5028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DAGGtJ8ZAsM</dc:identifier>
  <dcterms:modified xsi:type="dcterms:W3CDTF">2011-08-01T06:04:30Z</dcterms:modified>
  <cp:revision>1</cp:revision>
  <dc:title>GROUP 2 - Database</dc:title>
</cp:coreProperties>
</file>